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12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4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>
      <p:ext uri="{19B8F6BF-5375-455C-9EA6-DF929625EA0E}">
        <p15:presenceInfo xmlns:p15="http://schemas.microsoft.com/office/powerpoint/2012/main" xmlns="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17" autoAdjust="0"/>
  </p:normalViewPr>
  <p:slideViewPr>
    <p:cSldViewPr snapToGrid="0">
      <p:cViewPr>
        <p:scale>
          <a:sx n="62" d="100"/>
          <a:sy n="62" d="100"/>
        </p:scale>
        <p:origin x="-750" y="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D172-4AFF-4BDB-87EB-04F481C7D95C}" type="datetimeFigureOut">
              <a:rPr lang="en-US" smtClean="0"/>
              <a:pPr/>
              <a:t>5/10/2014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84AC-2EFE-44F7-9D57-CABE805D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qb.org/educational-resources/advanced-testing2.ph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EEE_829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anamo.files.wordpress.com/2008/11/test-strategy-template5.pdf" TargetMode="External"/><Relationship Id="rId3" Type="http://schemas.openxmlformats.org/officeDocument/2006/relationships/hyperlink" Target="http://en.wikipedia.org/wiki/IEEE_829" TargetMode="External"/><Relationship Id="rId7" Type="http://schemas.openxmlformats.org/officeDocument/2006/relationships/hyperlink" Target="http://medical.nema.org/dicom/Geninfo/GUIDELIN/TPMV1L3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errardconsulting.com/tkb/guidelines/ieee829/example.html" TargetMode="External"/><Relationship Id="rId5" Type="http://schemas.openxmlformats.org/officeDocument/2006/relationships/hyperlink" Target="http://www.computing.dcu.ie/~davids/courses/CA267/ieee829mtp.pdf" TargetMode="External"/><Relationship Id="rId4" Type="http://schemas.openxmlformats.org/officeDocument/2006/relationships/hyperlink" Target="http://www.testingexcellence.com/test-strategy-and-test-pla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loadtest.com/how-to-write-a-performance-test-cas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times.com/2011/01/measurement-in-software-testing-test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lideshare.net/pmvenkateshbabu/testing-metr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http://www.astqb.org/educational-resources/advanced-testing2.php</a:t>
            </a:r>
            <a:endParaRPr lang="en-US" dirty="0" smtClean="0">
              <a:hlinkClick r:id="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http://www.testingexcellence.com/fundamental-test-process/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ISTQB - Foundation Level Syllabus 2010</a:t>
            </a:r>
          </a:p>
          <a:p>
            <a:endParaRPr lang="en-US" dirty="0" smtClean="0"/>
          </a:p>
          <a:p>
            <a:r>
              <a:rPr lang="en-US" dirty="0" smtClean="0"/>
              <a:t>Book: Software Testing Foundations - A Study Guide for the ISTQB Certified Tester Exam [2007]</a:t>
            </a:r>
          </a:p>
          <a:p>
            <a:endParaRPr lang="en-US" dirty="0" smtClean="0"/>
          </a:p>
          <a:p>
            <a:r>
              <a:rPr lang="en-US" dirty="0" smtClean="0"/>
              <a:t>Book: Advanced Software Testing - Vol. 1 - Guide to the ISTQB Advanced Certification as an Advanced Test Analyst [2008]</a:t>
            </a:r>
          </a:p>
          <a:p>
            <a:endParaRPr lang="en-US" dirty="0" smtClean="0"/>
          </a:p>
          <a:p>
            <a:r>
              <a:rPr lang="en-US" dirty="0" smtClean="0"/>
              <a:t>An example of a Test Plan is provided in "Practical software testing", Ilene </a:t>
            </a:r>
            <a:r>
              <a:rPr lang="en-US" dirty="0" err="1" smtClean="0"/>
              <a:t>Burnstein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B3D852-5421-47DE-8DFC-F57745BBA6C3}" type="datetime1">
              <a:rPr lang="en-US"/>
              <a:pPr/>
              <a:t>5/10/2014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11903-7E02-49EF-947C-C774AB900DEC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to read – test</a:t>
            </a:r>
            <a:r>
              <a:rPr lang="en-US" baseline="0" dirty="0" smtClean="0"/>
              <a:t> strategy vs. test plan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http://www.testingexcellence.com/test-strategy-and-test-plan/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Template:</a:t>
            </a:r>
          </a:p>
          <a:p>
            <a:r>
              <a:rPr lang="en-US" dirty="0" smtClean="0">
                <a:hlinkClick r:id="rId5"/>
              </a:rPr>
              <a:t>http://www.computing.dcu.ie/~davids/courses/CA267/ieee829mtp.pdf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>
                <a:hlinkClick r:id="rId6"/>
              </a:rPr>
              <a:t>http://www.gerrardconsulting.com/tkb/guidelines/ieee829/example.html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http://medical.nema.org/dicom/Geninfo/GUIDELIN/TPMV1L3.HTM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Strategy template:</a:t>
            </a:r>
          </a:p>
          <a:p>
            <a:r>
              <a:rPr lang="en-US" dirty="0" smtClean="0">
                <a:hlinkClick r:id="rId8"/>
              </a:rPr>
              <a:t>http://panamo.files.wordpress.com/2008/11/test-strategy-template5.pdf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7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Manager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http://www.myloadtest.com/how-to-write-a-performance-test-case/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1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http://www.softwaretestingtimes.com/2011/01/measurement-in-software-testing-test.html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http://www.slideshare.net/pmvenkateshbabu/testing-metrics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3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11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6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Test Process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Phases And Principles</a:t>
            </a:r>
          </a:p>
        </p:txBody>
      </p:sp>
      <p:sp>
        <p:nvSpPr>
          <p:cNvPr id="12" name="Text Placeholder 8"/>
          <p:cNvSpPr>
            <a:spLocks noGrp="1"/>
          </p:cNvSpPr>
          <p:nvPr/>
        </p:nvSpPr>
        <p:spPr>
          <a:xfrm>
            <a:off x="304800" y="4401979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Snejina Lazarova</a:t>
            </a:r>
          </a:p>
        </p:txBody>
      </p:sp>
      <p:sp>
        <p:nvSpPr>
          <p:cNvPr id="13" name="Text Placeholder 11"/>
          <p:cNvSpPr>
            <a:spLocks noGrp="1"/>
          </p:cNvSpPr>
          <p:nvPr/>
        </p:nvSpPr>
        <p:spPr>
          <a:xfrm>
            <a:off x="317500" y="4859179"/>
            <a:ext cx="4559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QA Engineer, Team Lead</a:t>
            </a:r>
          </a:p>
        </p:txBody>
      </p:sp>
      <p:sp>
        <p:nvSpPr>
          <p:cNvPr id="14" name="Text Placeholder 12"/>
          <p:cNvSpPr>
            <a:spLocks noGrp="1"/>
          </p:cNvSpPr>
          <p:nvPr/>
        </p:nvSpPr>
        <p:spPr>
          <a:xfrm>
            <a:off x="317500" y="5235714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CRMTeam</a:t>
            </a:r>
          </a:p>
        </p:txBody>
      </p:sp>
      <p:sp>
        <p:nvSpPr>
          <p:cNvPr id="17" name="Text Placeholder 8"/>
          <p:cNvSpPr>
            <a:spLocks noGrp="1"/>
          </p:cNvSpPr>
          <p:nvPr/>
        </p:nvSpPr>
        <p:spPr>
          <a:xfrm>
            <a:off x="5638800" y="4399917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Dimo Mitev</a:t>
            </a:r>
          </a:p>
        </p:txBody>
      </p:sp>
      <p:sp>
        <p:nvSpPr>
          <p:cNvPr id="18" name="Text Placeholder 11"/>
          <p:cNvSpPr>
            <a:spLocks noGrp="1"/>
          </p:cNvSpPr>
          <p:nvPr/>
        </p:nvSpPr>
        <p:spPr>
          <a:xfrm>
            <a:off x="4572000" y="4857117"/>
            <a:ext cx="4419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Senior QA Engineer, Team Lead</a:t>
            </a:r>
          </a:p>
        </p:txBody>
      </p:sp>
      <p:sp>
        <p:nvSpPr>
          <p:cNvPr id="19" name="Text Placeholder 12"/>
          <p:cNvSpPr>
            <a:spLocks noGrp="1"/>
          </p:cNvSpPr>
          <p:nvPr/>
        </p:nvSpPr>
        <p:spPr>
          <a:xfrm>
            <a:off x="5651500" y="523365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noProof="1"/>
              <a:t>SystemIntegrationTeam</a:t>
            </a:r>
          </a:p>
        </p:txBody>
      </p:sp>
      <p:pic>
        <p:nvPicPr>
          <p:cNvPr id="20" name="Picture 2" descr="http://studio.angoulvant.net/uploads/term2/3df/3d_fundamentals-geoforms0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414040"/>
            <a:ext cx="2428875" cy="1619250"/>
          </a:xfrm>
          <a:prstGeom prst="roundRect">
            <a:avLst>
              <a:gd name="adj" fmla="val 13492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3" y="867098"/>
            <a:ext cx="1586379" cy="131380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1" y="3019380"/>
            <a:ext cx="2091750" cy="1455816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26" y="4648200"/>
            <a:ext cx="7153274" cy="796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Test </a:t>
            </a:r>
            <a:r>
              <a:rPr lang="en-US" dirty="0" smtClean="0"/>
              <a:t>Plans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48" y="5486400"/>
            <a:ext cx="8229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66800"/>
            <a:ext cx="4953000" cy="3294630"/>
          </a:xfrm>
          <a:prstGeom prst="roundRect">
            <a:avLst>
              <a:gd name="adj" fmla="val 873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7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924800" cy="685800"/>
          </a:xfrm>
        </p:spPr>
        <p:txBody>
          <a:bodyPr/>
          <a:lstStyle/>
          <a:p>
            <a:r>
              <a:rPr lang="en-US" dirty="0" smtClean="0"/>
              <a:t>Test Analysis And Design</a:t>
            </a:r>
            <a:endParaRPr lang="en-US" dirty="0"/>
          </a:p>
        </p:txBody>
      </p:sp>
      <p:pic>
        <p:nvPicPr>
          <p:cNvPr id="14342" name="Picture 6" descr="http://azblueinc.com/business_analysis1_xr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048000" cy="22860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6400" y="336936"/>
            <a:ext cx="2438400" cy="240626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329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 And Design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be considered as two main tasks: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 what should be tested</a:t>
            </a:r>
          </a:p>
          <a:p>
            <a:pPr lvl="2"/>
            <a:r>
              <a:rPr lang="en-US" dirty="0" smtClean="0"/>
              <a:t>An item or event of a component or system that could be verified by one or more test cases</a:t>
            </a:r>
          </a:p>
          <a:p>
            <a:pPr lvl="2"/>
            <a:r>
              <a:rPr lang="en-US" dirty="0" smtClean="0"/>
              <a:t>E.g., a function, transaction, feature, quality attribute, or structural element</a:t>
            </a:r>
            <a:endParaRPr lang="bg-BG" dirty="0" smtClean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Test Basis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Defining what should be tested starts with reviewing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specification </a:t>
            </a:r>
            <a:r>
              <a:rPr lang="en-US" dirty="0" smtClean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Unclear expected outcomes or behaviors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Rework of the requirements has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2999"/>
            <a:ext cx="2057400" cy="16023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8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According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of concreteness </a:t>
            </a:r>
            <a:r>
              <a:rPr lang="en-US" dirty="0"/>
              <a:t>test cases </a:t>
            </a:r>
            <a:r>
              <a:rPr lang="en-US" dirty="0" smtClean="0"/>
              <a:t>can </a:t>
            </a:r>
            <a:r>
              <a:rPr lang="en-US" dirty="0"/>
              <a:t>be logical and concrete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</a:t>
            </a:r>
            <a:r>
              <a:rPr lang="en-US" dirty="0" smtClean="0"/>
              <a:t> test cases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They have to be defined first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not include concrete input/output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</a:t>
            </a:r>
            <a:r>
              <a:rPr lang="en-US" dirty="0" smtClean="0"/>
              <a:t> 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actual inputs that are chosen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Priority of the next phase of the test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67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situation </a:t>
            </a:r>
            <a:r>
              <a:rPr lang="en-US" dirty="0" smtClean="0"/>
              <a:t>(precondition) must be described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Needed environmental conditions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</a:t>
            </a:r>
            <a:r>
              <a:rPr lang="en-US" dirty="0" smtClean="0"/>
              <a:t> are expected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to global (persistent) data and states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 other consequences of the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0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Expected and Unexpected </a:t>
            </a:r>
            <a:r>
              <a:rPr lang="en-US" dirty="0"/>
              <a:t>I</a:t>
            </a:r>
            <a:r>
              <a:rPr lang="en-US" dirty="0" smtClean="0"/>
              <a:t>nputs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cases can be designed for: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behavior, output, and reaction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handling of exception and error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Invalid and unexpected inputs or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Have no specified exception handling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597" y="4910362"/>
            <a:ext cx="1566203" cy="1490438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Web-Application for calculating Christmas bonuses of employees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browsers: IE9,FF, Chrome, Safari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OS: Win Vista, Win 7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Bonuses depend on the length of their company affiliation: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524000" y="4038600"/>
          <a:ext cx="6096000" cy="2267712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Affiliation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3 years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3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50%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5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75%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8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100%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7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test cases: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9389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&lt;=</a:t>
                      </a:r>
                      <a:r>
                        <a:rPr lang="en-US" sz="2400" b="1" baseline="0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&lt; x &lt;= 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 &lt; x &lt;=8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&gt; 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4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(3)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test cases: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example is a simplified illustration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82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2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Fundamental Test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Analysis and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 and Reporting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Closure Activities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Metrics and </a:t>
            </a:r>
            <a:r>
              <a:rPr lang="en-US" dirty="0" smtClean="0"/>
              <a:t>Measurement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5650"/>
            <a:ext cx="2362201" cy="25457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48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971800"/>
            <a:ext cx="6371772" cy="685800"/>
          </a:xfrm>
        </p:spPr>
        <p:txBody>
          <a:bodyPr/>
          <a:lstStyle/>
          <a:p>
            <a:r>
              <a:rPr lang="en-US" dirty="0" smtClean="0"/>
              <a:t>Test Case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893" y="3610993"/>
            <a:ext cx="30480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8577"/>
            <a:ext cx="2590800" cy="2893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31" y="4191000"/>
            <a:ext cx="3426587" cy="231865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2" y="937841"/>
            <a:ext cx="4223883" cy="1957759"/>
          </a:xfrm>
          <a:prstGeom prst="roundRect">
            <a:avLst>
              <a:gd name="adj" fmla="val 1073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4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Oracle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mechanism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predicting the expected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the product 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another similar product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result can be inverted and compared to the initial input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itself </a:t>
            </a:r>
            <a:r>
              <a:rPr lang="en-US" dirty="0" smtClean="0"/>
              <a:t>should not be </a:t>
            </a:r>
            <a:br>
              <a:rPr lang="en-US" dirty="0" smtClean="0"/>
            </a:br>
            <a:r>
              <a:rPr lang="en-US" dirty="0" smtClean="0"/>
              <a:t>used as a test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02" y="1541938"/>
            <a:ext cx="2133600" cy="177622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66" y="4495800"/>
            <a:ext cx="1920071" cy="17335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066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2459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96217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3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Phase Includes?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conditions and logical test cases are transformed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environment</a:t>
            </a:r>
            <a:r>
              <a:rPr lang="en-US" dirty="0" smtClean="0"/>
              <a:t> is set up to support the test execution activity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 and logged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62400"/>
            <a:ext cx="2286000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2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Execution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priority</a:t>
            </a:r>
            <a:r>
              <a:rPr lang="en-US" dirty="0" smtClean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Grouping test cases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easier overview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3657600"/>
            <a:ext cx="2819400" cy="253925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5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Examination of the Main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testing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functions </a:t>
            </a:r>
            <a:r>
              <a:rPr lang="en-US" dirty="0" smtClean="0"/>
              <a:t>is recommended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Failures occurred at this stage make further testing pointless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Correction must be done before continuing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pressure </a:t>
            </a:r>
            <a:r>
              <a:rPr lang="en-US" dirty="0" smtClean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Having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prioritized</a:t>
            </a:r>
            <a:r>
              <a:rPr lang="en-US" dirty="0" smtClean="0"/>
              <a:t>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08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Protocols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without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</a:t>
            </a:r>
            <a:r>
              <a:rPr lang="en-US" dirty="0" smtClean="0"/>
              <a:t> are of no 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test execution must be exactly and completely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</a:t>
            </a:r>
            <a:r>
              <a:rPr lang="en-US" sz="2800" dirty="0" smtClean="0"/>
              <a:t> tests were made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sz="2800" dirty="0" smtClean="0"/>
              <a:t> made the tests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parts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intensively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With what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2531" name="Picture 3" descr="C:\Users\ogeorgiev\Desktop\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30" y="3505200"/>
            <a:ext cx="3352381" cy="2590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tests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14" y="42055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7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Found?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Erroneous or inexact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Problematic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</a:t>
            </a:r>
            <a:r>
              <a:rPr lang="en-US" dirty="0" smtClean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failure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Rough analysis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 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Additional test cases </a:t>
            </a:r>
            <a:r>
              <a:rPr lang="en-US" dirty="0" smtClean="0"/>
              <a:t>might be required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65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Correction May </a:t>
            </a:r>
            <a:r>
              <a:rPr lang="en-US" dirty="0"/>
              <a:t>L</a:t>
            </a:r>
            <a:r>
              <a:rPr lang="en-US" dirty="0" smtClean="0"/>
              <a:t>ead to New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After each correction we must check: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fault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really corrected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there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faults </a:t>
            </a:r>
            <a:r>
              <a:rPr lang="en-US" dirty="0" smtClean="0"/>
              <a:t>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86200"/>
            <a:ext cx="2362200" cy="1771650"/>
          </a:xfrm>
          <a:prstGeom prst="roundRect">
            <a:avLst>
              <a:gd name="adj" fmla="val 1011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58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Test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362200" y="1080110"/>
            <a:ext cx="4432300" cy="5459780"/>
            <a:chOff x="2362200" y="1080110"/>
            <a:chExt cx="4432300" cy="5459780"/>
          </a:xfrm>
        </p:grpSpPr>
        <p:grpSp>
          <p:nvGrpSpPr>
            <p:cNvPr id="5" name="Group 4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9" name="Rounded Rectangle 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7" name="Rounded Rectangle 2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39" name="Straight Arrow Connector 38"/>
            <p:cNvCxnSpPr>
              <a:stCxn id="7" idx="4"/>
              <a:endCxn id="10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2"/>
              <a:endCxn id="27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2"/>
              <a:endCxn id="30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2"/>
              <a:endCxn id="34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2"/>
              <a:endCxn id="37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3" idx="1"/>
              <a:endCxn id="9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0"/>
            <p:cNvCxnSpPr>
              <a:stCxn id="33" idx="1"/>
              <a:endCxn id="24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stCxn id="30" idx="3"/>
              <a:endCxn id="25" idx="3"/>
            </p:cNvCxnSpPr>
            <p:nvPr/>
          </p:nvCxnSpPr>
          <p:spPr>
            <a:xfrm flipH="1" flipV="1">
              <a:off x="6719535" y="2967059"/>
              <a:ext cx="62265" cy="1685882"/>
            </a:xfrm>
            <a:prstGeom prst="bentConnector3">
              <a:avLst>
                <a:gd name="adj1" fmla="val -157928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60"/>
            <p:cNvCxnSpPr>
              <a:stCxn id="30" idx="3"/>
              <a:endCxn id="27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27105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219200"/>
          </a:xfrm>
        </p:spPr>
        <p:txBody>
          <a:bodyPr/>
          <a:lstStyle/>
          <a:p>
            <a:r>
              <a:rPr lang="en-US" dirty="0"/>
              <a:t>Evaluating Exit Criteria and Reporting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5030" y="2667000"/>
            <a:ext cx="4853940" cy="35731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1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/>
              <a:t>The set of generic and specific </a:t>
            </a:r>
            <a:r>
              <a:rPr lang="en-US" dirty="0" smtClean="0"/>
              <a:t>conditions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permitting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process to be officially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completed</a:t>
            </a:r>
          </a:p>
          <a:p>
            <a:pPr lvl="2"/>
            <a:r>
              <a:rPr lang="en-US" dirty="0" smtClean="0"/>
              <a:t>Agreed </a:t>
            </a:r>
            <a:r>
              <a:rPr lang="en-US" dirty="0"/>
              <a:t>upon with the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report against and to plan when to stop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94167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sz="2400" dirty="0" smtClean="0"/>
              <a:t>A simple example of test exit criteria might be:</a:t>
            </a:r>
          </a:p>
          <a:p>
            <a:pPr lvl="1"/>
            <a:r>
              <a:rPr lang="bg-BG" sz="2400" dirty="0" smtClean="0"/>
              <a:t>100% statement coverage</a:t>
            </a:r>
          </a:p>
          <a:p>
            <a:pPr lvl="1"/>
            <a:r>
              <a:rPr lang="bg-BG" sz="2400" dirty="0" smtClean="0"/>
              <a:t>100% requirement coverage</a:t>
            </a:r>
          </a:p>
          <a:p>
            <a:pPr lvl="1"/>
            <a:r>
              <a:rPr lang="bg-BG" sz="2400" dirty="0" smtClean="0"/>
              <a:t>all screens </a:t>
            </a:r>
            <a:r>
              <a:rPr lang="en-US" sz="2400" dirty="0" smtClean="0"/>
              <a:t>/</a:t>
            </a:r>
            <a:r>
              <a:rPr lang="bg-BG" sz="2400" dirty="0" smtClean="0"/>
              <a:t> dialogue boxes </a:t>
            </a:r>
            <a:r>
              <a:rPr lang="en-US" sz="2400" dirty="0" smtClean="0"/>
              <a:t>/</a:t>
            </a:r>
            <a:r>
              <a:rPr lang="bg-BG" sz="2400" dirty="0" smtClean="0"/>
              <a:t> error messages seen</a:t>
            </a:r>
          </a:p>
          <a:p>
            <a:pPr lvl="1"/>
            <a:r>
              <a:rPr lang="bg-BG" sz="2400" dirty="0" smtClean="0"/>
              <a:t>100% of test cases have been run</a:t>
            </a:r>
          </a:p>
          <a:p>
            <a:pPr lvl="1"/>
            <a:r>
              <a:rPr lang="bg-BG" sz="2400" dirty="0" smtClean="0"/>
              <a:t>100% of high severity faults fixed</a:t>
            </a:r>
          </a:p>
          <a:p>
            <a:pPr lvl="1"/>
            <a:r>
              <a:rPr lang="bg-BG" sz="2400" dirty="0" smtClean="0"/>
              <a:t>80% of low &amp; medium severity faults fixed</a:t>
            </a:r>
          </a:p>
          <a:p>
            <a:pPr lvl="1"/>
            <a:r>
              <a:rPr lang="bg-BG" sz="2400" dirty="0" smtClean="0"/>
              <a:t>maximum of 50 known faults remain</a:t>
            </a:r>
          </a:p>
          <a:p>
            <a:pPr lvl="1"/>
            <a:r>
              <a:rPr lang="bg-BG" sz="2400" dirty="0" smtClean="0"/>
              <a:t>maximum of 10 high severity faults predicted</a:t>
            </a:r>
          </a:p>
          <a:p>
            <a:pPr lvl="1"/>
            <a:r>
              <a:rPr lang="bg-BG" sz="2400" dirty="0" smtClean="0"/>
              <a:t>time has run out</a:t>
            </a:r>
          </a:p>
          <a:p>
            <a:pPr lvl="1"/>
            <a:r>
              <a:rPr lang="bg-BG" sz="2400" dirty="0" smtClean="0"/>
              <a:t>testing budget is used up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07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exit criteria </a:t>
            </a:r>
            <a:r>
              <a:rPr lang="en-US" dirty="0" smtClean="0"/>
              <a:t>fulfilled?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exit criteria might turn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Then exit criteria should be corrected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57" y="3581400"/>
            <a:ext cx="3566886" cy="2550323"/>
          </a:xfrm>
          <a:prstGeom prst="roundRect">
            <a:avLst>
              <a:gd name="adj" fmla="val 1268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86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Summary Report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282575" algn="l"/>
                <a:tab pos="2511425" algn="l"/>
              </a:tabLst>
            </a:pPr>
            <a:r>
              <a:rPr lang="en-US" dirty="0" smtClean="0"/>
              <a:t>Summary reports might have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to the project manager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lower 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component tests</a:t>
            </a:r>
          </a:p>
          <a:p>
            <a:pPr lvl="1">
              <a:lnSpc>
                <a:spcPct val="100000"/>
              </a:lnSpc>
              <a:tabLst>
                <a:tab pos="245268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Formal reports </a:t>
            </a:r>
            <a:r>
              <a:rPr lang="en-US" dirty="0" smtClean="0"/>
              <a:t>for the stakeholders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higher-level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/>
              <a:t>i</a:t>
            </a:r>
            <a:r>
              <a:rPr lang="en-US" dirty="0" smtClean="0"/>
              <a:t>ntegration tests, system tests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76800"/>
            <a:ext cx="2514600" cy="1745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8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Test Closure Activities</a:t>
            </a:r>
            <a:endParaRPr lang="bg-B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089846"/>
            <a:ext cx="4933950" cy="423475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6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Experience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experience gathered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made available </a:t>
            </a:r>
            <a:r>
              <a:rPr lang="en-US" dirty="0" smtClean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User acceptance after deploying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62200"/>
            <a:ext cx="190500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30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7924800" cy="685800"/>
          </a:xfrm>
        </p:spPr>
        <p:txBody>
          <a:bodyPr/>
          <a:lstStyle/>
          <a:p>
            <a:r>
              <a:rPr lang="en-US" dirty="0" smtClean="0"/>
              <a:t>Metrics and Measurement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0600"/>
            <a:ext cx="3238500" cy="2152650"/>
          </a:xfrm>
          <a:prstGeom prst="roundRect">
            <a:avLst>
              <a:gd name="adj" fmla="val 121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4587934"/>
            <a:ext cx="1762125" cy="19145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55" y="4232395"/>
            <a:ext cx="2691245" cy="26256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85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Metrics and Measurement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can be subjected to a metric and tracked through </a:t>
            </a:r>
            <a:r>
              <a:rPr lang="en-US" dirty="0" smtClean="0"/>
              <a:t>measurement?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total found, total fixed, current backlog, average closure periods, and </a:t>
            </a:r>
            <a:r>
              <a:rPr lang="en-US" dirty="0" smtClean="0"/>
              <a:t>configuration, subsystem</a:t>
            </a:r>
            <a:r>
              <a:rPr lang="en-US" dirty="0"/>
              <a:t>, priority, or severity </a:t>
            </a:r>
            <a:r>
              <a:rPr lang="en-US" dirty="0" smtClean="0"/>
              <a:t>distribution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Workload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</a:t>
            </a:r>
            <a:r>
              <a:rPr lang="en-US" dirty="0" smtClean="0"/>
              <a:t> 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Planned and actual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2" descr="http://www.medexsupply.com/images/GRF-12-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21308" cy="1295400"/>
          </a:xfrm>
          <a:prstGeom prst="roundRect">
            <a:avLst>
              <a:gd name="adj" fmla="val 11152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690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</a:t>
            </a:r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Metrics </a:t>
            </a:r>
            <a:r>
              <a:rPr lang="en-US" dirty="0"/>
              <a:t>and measurements </a:t>
            </a:r>
            <a:r>
              <a:rPr lang="en-US" dirty="0" smtClean="0"/>
              <a:t>should be applied throughout </a:t>
            </a:r>
            <a:r>
              <a:rPr lang="en-US" dirty="0"/>
              <a:t>the software development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be aligned </a:t>
            </a:r>
            <a:r>
              <a:rPr lang="en-US" dirty="0"/>
              <a:t>with project goals and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enables test analysts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and quality results </a:t>
            </a:r>
            <a:r>
              <a:rPr lang="en-US" dirty="0"/>
              <a:t>to management in a consistent and coherent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78" r="3333" b="3583"/>
          <a:stretch/>
        </p:blipFill>
        <p:spPr bwMode="auto">
          <a:xfrm>
            <a:off x="6553200" y="5029200"/>
            <a:ext cx="2070716" cy="1371600"/>
          </a:xfrm>
          <a:prstGeom prst="roundRect">
            <a:avLst>
              <a:gd name="adj" fmla="val 1132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67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685800"/>
          </a:xfrm>
        </p:spPr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Defining The Main Test Strategy</a:t>
            </a:r>
            <a:endParaRPr lang="en-US" dirty="0"/>
          </a:p>
        </p:txBody>
      </p:sp>
      <p:pic>
        <p:nvPicPr>
          <p:cNvPr id="3074" name="Picture 2" descr="http://www.myretailer.ca/wp-content/uploads/istock_000005845165x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72" y="3810000"/>
            <a:ext cx="3639457" cy="2414888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5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smtClean="0"/>
              <a:t>Metrics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lack of metrics and measurements leads to purely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subjective assessments </a:t>
            </a:r>
            <a:r>
              <a:rPr lang="en-US" dirty="0"/>
              <a:t>of quality and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results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disputes</a:t>
            </a:r>
            <a:r>
              <a:rPr lang="en-US" dirty="0" smtClean="0"/>
              <a:t> </a:t>
            </a:r>
            <a:r>
              <a:rPr lang="en-US" dirty="0"/>
              <a:t>over the meaning of test results toward the end of the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results in a lack of clearly </a:t>
            </a:r>
            <a:r>
              <a:rPr lang="en-US" dirty="0" smtClean="0"/>
              <a:t>perceived and </a:t>
            </a:r>
            <a:r>
              <a:rPr lang="en-US" dirty="0"/>
              <a:t>communicated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effectiveness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for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835150" cy="15367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04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Some Psychological Factors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048000"/>
            <a:ext cx="4762500" cy="3400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74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Factors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mindset</a:t>
            </a:r>
            <a:r>
              <a:rPr lang="en-US" dirty="0" smtClean="0"/>
              <a:t> is required: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testing and </a:t>
            </a:r>
            <a:r>
              <a:rPr lang="en-US" dirty="0"/>
              <a:t>reviewing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For developing software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Separation</a:t>
            </a:r>
            <a:r>
              <a:rPr lang="en-US" dirty="0" smtClean="0"/>
              <a:t> of testing from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Helps focusing </a:t>
            </a:r>
            <a:r>
              <a:rPr lang="en-US" dirty="0"/>
              <a:t>effort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Avoids subjectivity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733800"/>
            <a:ext cx="1880235" cy="2667000"/>
          </a:xfrm>
          <a:prstGeom prst="roundRect">
            <a:avLst>
              <a:gd name="adj" fmla="val 817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16" y="1295400"/>
            <a:ext cx="1524000" cy="143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1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evels </a:t>
            </a:r>
            <a:r>
              <a:rPr lang="en-US" dirty="0"/>
              <a:t>of </a:t>
            </a:r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designed</a:t>
            </a:r>
            <a:r>
              <a:rPr lang="en-US" dirty="0" smtClean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person who wrote the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person (e.g. from another team)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Person(s</a:t>
            </a:r>
            <a:r>
              <a:rPr lang="en-US" dirty="0"/>
              <a:t>) from a different organizational </a:t>
            </a:r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(independent test specialist)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 from a different organization or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1000"/>
            <a:ext cx="2819400" cy="22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Pointing out ones failures might be perceived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criticism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Communicate bugs in a constructive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collaboration</a:t>
            </a:r>
            <a:r>
              <a:rPr lang="en-US" dirty="0"/>
              <a:t> rather than </a:t>
            </a:r>
            <a:r>
              <a:rPr lang="en-US" dirty="0" smtClean="0"/>
              <a:t>battles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on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facts</a:t>
            </a:r>
            <a:r>
              <a:rPr lang="en-US" dirty="0" smtClean="0"/>
              <a:t>, not </a:t>
            </a:r>
            <a:r>
              <a:rPr lang="en-US" dirty="0"/>
              <a:t>the person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understand the way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 sure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understood</a:t>
            </a:r>
            <a:r>
              <a:rPr lang="en-US" dirty="0" smtClean="0"/>
              <a:t> what you have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3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81200" y="152400"/>
            <a:ext cx="6983413" cy="766763"/>
          </a:xfrm>
          <a:prstGeom prst="rect">
            <a:avLst/>
          </a:prstGeom>
        </p:spPr>
        <p:txBody>
          <a:bodyPr/>
          <a:lstStyle/>
          <a:p>
            <a:pPr lvl="0" algn="r" eaLnBrk="0" hangingPunct="0">
              <a:lnSpc>
                <a:spcPts val="4400"/>
              </a:lnSpc>
              <a:defRPr/>
            </a:pPr>
            <a:r>
              <a:rPr lang="en-US" sz="4000" b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Fundamental Test Process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00438"/>
            <a:ext cx="3048000" cy="2134314"/>
          </a:xfrm>
          <a:prstGeom prst="roundRect">
            <a:avLst>
              <a:gd name="adj" fmla="val 35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76" y="1081461"/>
            <a:ext cx="2202985" cy="24999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Which activity in the fundamental test process creates test suites for </a:t>
            </a:r>
            <a:r>
              <a:rPr lang="en-US" dirty="0" smtClean="0"/>
              <a:t>efficiency of testing? 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Implementation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execution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Planning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Analysis </a:t>
            </a:r>
            <a:r>
              <a:rPr lang="en-US" dirty="0"/>
              <a:t>and </a:t>
            </a:r>
            <a:r>
              <a:rPr lang="en-US" dirty="0" smtClean="0"/>
              <a:t>design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64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What is the purpose of exit criteria?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define when a test level is </a:t>
            </a:r>
            <a:r>
              <a:rPr lang="en-US" dirty="0" smtClean="0">
                <a:solidFill>
                  <a:srgbClr val="FF0000"/>
                </a:solidFill>
              </a:rPr>
              <a:t>complete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when a test has </a:t>
            </a:r>
            <a:r>
              <a:rPr lang="en-US" dirty="0" smtClean="0"/>
              <a:t>completed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identify when a software system should be </a:t>
            </a:r>
            <a:r>
              <a:rPr lang="en-US" dirty="0" smtClean="0"/>
              <a:t>retired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whether a test has </a:t>
            </a:r>
            <a:r>
              <a:rPr lang="en-US" dirty="0" smtClean="0"/>
              <a:t>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926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Which is not a test Oracle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existing system </a:t>
            </a:r>
            <a:r>
              <a:rPr lang="en-US" dirty="0" smtClean="0"/>
              <a:t>(for </a:t>
            </a:r>
            <a:r>
              <a:rPr lang="en-US" dirty="0"/>
              <a:t>a </a:t>
            </a:r>
            <a:r>
              <a:rPr lang="en-US" dirty="0" smtClean="0"/>
              <a:t>benchmark)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The code</a:t>
            </a:r>
            <a:endParaRPr lang="bg-BG" dirty="0" smtClean="0">
              <a:solidFill>
                <a:srgbClr val="FF0000"/>
              </a:solidFill>
            </a:endParaRP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Individual’s knowledge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User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3069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Reviewing the test </a:t>
            </a:r>
            <a:r>
              <a:rPr lang="en-US" dirty="0" smtClean="0"/>
              <a:t>basis </a:t>
            </a:r>
            <a:r>
              <a:rPr lang="en-US" dirty="0"/>
              <a:t>is a part of which phase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Test </a:t>
            </a:r>
            <a:r>
              <a:rPr lang="en-US" dirty="0">
                <a:solidFill>
                  <a:srgbClr val="FF0000"/>
                </a:solidFill>
              </a:rPr>
              <a:t>Analysis and </a:t>
            </a:r>
            <a:r>
              <a:rPr lang="en-US" dirty="0" smtClean="0">
                <a:solidFill>
                  <a:srgbClr val="FF0000"/>
                </a:solidFill>
              </a:rPr>
              <a:t>Design</a:t>
            </a:r>
            <a:endParaRPr lang="bg-BG" dirty="0" smtClean="0">
              <a:solidFill>
                <a:srgbClr val="FF0000"/>
              </a:solidFill>
            </a:endParaRP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Implementation 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Closure </a:t>
            </a:r>
            <a:r>
              <a:rPr lang="en-US" dirty="0" smtClean="0"/>
              <a:t>Activities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Evaluating </a:t>
            </a:r>
            <a:r>
              <a:rPr lang="en-US" dirty="0"/>
              <a:t>exit criteria and </a:t>
            </a:r>
            <a:r>
              <a:rPr lang="en-US" dirty="0" smtClean="0"/>
              <a:t>reporting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70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the beginning </a:t>
            </a:r>
            <a:r>
              <a:rPr lang="en-US" dirty="0"/>
              <a:t>of the software development </a:t>
            </a:r>
            <a:r>
              <a:rPr lang="en-US" dirty="0" smtClean="0"/>
              <a:t>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regularly checked</a:t>
            </a:r>
            <a:r>
              <a:rPr lang="en-US" dirty="0"/>
              <a:t>, </a:t>
            </a:r>
            <a:r>
              <a:rPr lang="en-US" dirty="0" smtClean="0"/>
              <a:t>updated</a:t>
            </a:r>
            <a:r>
              <a:rPr lang="en-US" dirty="0"/>
              <a:t>, and </a:t>
            </a:r>
            <a:r>
              <a:rPr lang="en-US" dirty="0" smtClean="0"/>
              <a:t>adjusted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3454400" cy="2590800"/>
          </a:xfrm>
          <a:prstGeom prst="roundRect">
            <a:avLst>
              <a:gd name="adj" fmla="val 938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2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5"/>
            </a:pPr>
            <a:r>
              <a:rPr lang="en-US" dirty="0"/>
              <a:t>A test plan defines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What </a:t>
            </a:r>
            <a:r>
              <a:rPr lang="en-US" dirty="0">
                <a:solidFill>
                  <a:srgbClr val="FF0000"/>
                </a:solidFill>
              </a:rPr>
              <a:t>is selected for </a:t>
            </a:r>
            <a:r>
              <a:rPr lang="en-US" dirty="0" smtClean="0">
                <a:solidFill>
                  <a:srgbClr val="FF0000"/>
                </a:solidFill>
              </a:rPr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Objectives </a:t>
            </a:r>
            <a:r>
              <a:rPr lang="en-US" dirty="0"/>
              <a:t>and </a:t>
            </a:r>
            <a:r>
              <a:rPr lang="en-US" dirty="0" smtClean="0"/>
              <a:t>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Expected 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and </a:t>
            </a:r>
            <a:r>
              <a:rPr lang="en-US" dirty="0" smtClean="0"/>
              <a:t>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855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sz="3000" dirty="0"/>
              <a:t>Which of the following is most important to promote and maintain good </a:t>
            </a:r>
            <a:r>
              <a:rPr lang="en-US" sz="3000" dirty="0" smtClean="0"/>
              <a:t>relationships </a:t>
            </a:r>
            <a:r>
              <a:rPr lang="en-US" sz="3000" dirty="0"/>
              <a:t>between testers and developers</a:t>
            </a:r>
            <a:r>
              <a:rPr lang="en-US" sz="3000" dirty="0" smtClean="0"/>
              <a:t>?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Understanding </a:t>
            </a:r>
            <a:r>
              <a:rPr lang="en-US" sz="2800" dirty="0"/>
              <a:t>what managers value about </a:t>
            </a:r>
            <a:r>
              <a:rPr lang="en-US" sz="2800" dirty="0" smtClean="0"/>
              <a:t>testing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>
                <a:solidFill>
                  <a:srgbClr val="FF0000"/>
                </a:solidFill>
              </a:rPr>
              <a:t>Explaining </a:t>
            </a:r>
            <a:r>
              <a:rPr lang="en-US" sz="2800" dirty="0">
                <a:solidFill>
                  <a:srgbClr val="FF0000"/>
                </a:solidFill>
              </a:rPr>
              <a:t>test results in a neutral </a:t>
            </a:r>
            <a:r>
              <a:rPr lang="en-US" sz="2800" dirty="0" smtClean="0">
                <a:solidFill>
                  <a:srgbClr val="FF0000"/>
                </a:solidFill>
              </a:rPr>
              <a:t>fashion</a:t>
            </a:r>
            <a:endParaRPr lang="en-US" sz="2800" dirty="0">
              <a:solidFill>
                <a:srgbClr val="FF0000"/>
              </a:solidFill>
            </a:endParaRP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Identifying </a:t>
            </a:r>
            <a:r>
              <a:rPr lang="en-US" sz="2800" dirty="0"/>
              <a:t>potential customer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workarounds </a:t>
            </a:r>
            <a:r>
              <a:rPr lang="en-US" sz="2800" dirty="0"/>
              <a:t>for </a:t>
            </a:r>
            <a:r>
              <a:rPr lang="en-US" sz="2800" dirty="0" smtClean="0"/>
              <a:t>bugs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Promoting better quality software whenever </a:t>
            </a:r>
            <a:r>
              <a:rPr lang="en-US" sz="2800" dirty="0" smtClean="0"/>
              <a:t>possible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028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7"/>
            </a:pPr>
            <a:r>
              <a:rPr lang="en-US" dirty="0"/>
              <a:t>Which of the following is not a part of the Test Implementation and Execution Phase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Creating </a:t>
            </a:r>
            <a:r>
              <a:rPr lang="en-US" dirty="0"/>
              <a:t>test suites from the test </a:t>
            </a:r>
            <a:r>
              <a:rPr lang="en-US" dirty="0" smtClean="0"/>
              <a:t>cases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Executing </a:t>
            </a:r>
            <a:r>
              <a:rPr lang="en-US" dirty="0"/>
              <a:t>test cases either manually or by using test execution </a:t>
            </a:r>
            <a:r>
              <a:rPr lang="en-US" dirty="0" smtClean="0"/>
              <a:t>tools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Comparing </a:t>
            </a:r>
            <a:r>
              <a:rPr lang="en-US" dirty="0">
                <a:solidFill>
                  <a:srgbClr val="FF0000"/>
                </a:solidFill>
              </a:rPr>
              <a:t>actual </a:t>
            </a:r>
            <a:r>
              <a:rPr lang="en-US" dirty="0" smtClean="0">
                <a:solidFill>
                  <a:srgbClr val="FF0000"/>
                </a:solidFill>
              </a:rPr>
              <a:t>results</a:t>
            </a:r>
            <a:endParaRPr lang="bg-BG" dirty="0" smtClean="0">
              <a:solidFill>
                <a:srgbClr val="FF0000"/>
              </a:solidFill>
            </a:endParaRP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Designing </a:t>
            </a:r>
            <a:r>
              <a:rPr lang="en-US" dirty="0"/>
              <a:t>the </a:t>
            </a:r>
            <a:r>
              <a:rPr lang="en-US" dirty="0" smtClean="0"/>
              <a:t>Test</a:t>
            </a:r>
            <a:r>
              <a:rPr lang="en-US" dirty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739775" algn="l"/>
              </a:tabLst>
            </a:pPr>
            <a:r>
              <a:rPr lang="en-US" dirty="0"/>
              <a:t>Search the </a:t>
            </a:r>
            <a:r>
              <a:rPr lang="en-US" dirty="0" smtClean="0"/>
              <a:t>Internet and any books you have available and find additional information about the following topics: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Designing test cases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protocols – methods for test documentation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794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682625" algn="l"/>
                <a:tab pos="1030288" algn="l"/>
              </a:tabLst>
            </a:pPr>
            <a:r>
              <a:rPr lang="en-US" dirty="0" smtClean="0"/>
              <a:t>Search </a:t>
            </a:r>
            <a:r>
              <a:rPr lang="en-US" dirty="0"/>
              <a:t>the </a:t>
            </a:r>
            <a:r>
              <a:rPr lang="en-US" dirty="0" smtClean="0"/>
              <a:t>Internet </a:t>
            </a:r>
            <a:r>
              <a:rPr lang="en-US" dirty="0"/>
              <a:t>for some examples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main structure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differences between the test plans you </a:t>
            </a:r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515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employees</a:t>
            </a:r>
            <a:r>
              <a:rPr lang="en-US" dirty="0"/>
              <a:t> are needed, for what, </a:t>
            </a:r>
            <a:r>
              <a:rPr lang="en-US" dirty="0" smtClean="0"/>
              <a:t>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dirty="0"/>
              <a:t> is </a:t>
            </a:r>
            <a:r>
              <a:rPr lang="en-US" dirty="0" smtClean="0"/>
              <a:t>needed?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equipment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</a:t>
            </a:r>
            <a:r>
              <a:rPr lang="en-US" dirty="0" smtClean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Organizational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ith the appropriate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7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Control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Monitoring</a:t>
            </a:r>
            <a:r>
              <a:rPr lang="en-US" dirty="0" smtClean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Comparing</a:t>
            </a:r>
            <a:r>
              <a:rPr lang="en-US" dirty="0" smtClean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  <a:r>
              <a:rPr lang="en-US" dirty="0" smtClean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Taking actions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Updating</a:t>
            </a:r>
            <a:r>
              <a:rPr lang="en-US" dirty="0" smtClean="0"/>
              <a:t> the test plan according to the feedback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67200"/>
            <a:ext cx="2933700" cy="22669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7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projects are often run under severe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Prioritization guarantees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critical software parts are tested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3352800"/>
            <a:ext cx="3980329" cy="3048000"/>
          </a:xfrm>
          <a:prstGeom prst="roundRect">
            <a:avLst>
              <a:gd name="adj" fmla="val 2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8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results from the planning activities should be documented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</a:t>
            </a:r>
            <a:r>
              <a:rPr lang="en-US" dirty="0"/>
              <a:t>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/>
              <a:t> to be tested, testing approach, schedule, acceptance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1692</TotalTime>
  <Words>1921</Words>
  <Application>Microsoft Office PowerPoint</Application>
  <PresentationFormat>On-screen Show (4:3)</PresentationFormat>
  <Paragraphs>423</Paragraphs>
  <Slides>54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Telerik Academy Theme</vt:lpstr>
      <vt:lpstr>Fundamental Test Process</vt:lpstr>
      <vt:lpstr>Table of Contents</vt:lpstr>
      <vt:lpstr>Fundamental Test Process</vt:lpstr>
      <vt:lpstr>Test Planning And Control</vt:lpstr>
      <vt:lpstr>Test Planning And Control</vt:lpstr>
      <vt:lpstr>Planning of The Resources</vt:lpstr>
      <vt:lpstr>Test Control</vt:lpstr>
      <vt:lpstr>Test Prioritization</vt:lpstr>
      <vt:lpstr>Test Plan</vt:lpstr>
      <vt:lpstr>Test Plans</vt:lpstr>
      <vt:lpstr>Test Analysis And Design</vt:lpstr>
      <vt:lpstr>Test Analysis And Design</vt:lpstr>
      <vt:lpstr>Reviewing The Test Basis</vt:lpstr>
      <vt:lpstr>Designing Test Cases</vt:lpstr>
      <vt:lpstr>Designing Test Cases (2)</vt:lpstr>
      <vt:lpstr>Expected and Unexpected Inputs</vt:lpstr>
      <vt:lpstr>Examples of Test Cases</vt:lpstr>
      <vt:lpstr>Examples of Test Cases (2)</vt:lpstr>
      <vt:lpstr>Examples of Test Cases (3)</vt:lpstr>
      <vt:lpstr>Test Case Examples</vt:lpstr>
      <vt:lpstr>The Test Oracle</vt:lpstr>
      <vt:lpstr>Test Implementation and Execution</vt:lpstr>
      <vt:lpstr>What This Phase Includes?</vt:lpstr>
      <vt:lpstr>Test Case Execution</vt:lpstr>
      <vt:lpstr>Examination of the Main Functions</vt:lpstr>
      <vt:lpstr>Test Protocols</vt:lpstr>
      <vt:lpstr>Reproducibility</vt:lpstr>
      <vt:lpstr>Failure Found?</vt:lpstr>
      <vt:lpstr>Correction May Lead to New Faults</vt:lpstr>
      <vt:lpstr>Evaluating Exit Criteria and Reporting</vt:lpstr>
      <vt:lpstr>Exit Criteria</vt:lpstr>
      <vt:lpstr>Exit Criteria - Example</vt:lpstr>
      <vt:lpstr>End of Test?</vt:lpstr>
      <vt:lpstr>Test Summary Report</vt:lpstr>
      <vt:lpstr>Test Closure Activities</vt:lpstr>
      <vt:lpstr>Save The Experience</vt:lpstr>
      <vt:lpstr>Metrics and Measurement</vt:lpstr>
      <vt:lpstr>Metrics and Measurement Examples</vt:lpstr>
      <vt:lpstr>Metrics and Measurements </vt:lpstr>
      <vt:lpstr>Lack of Metrics </vt:lpstr>
      <vt:lpstr>The Psychology Of Testing</vt:lpstr>
      <vt:lpstr>Psychological Factors </vt:lpstr>
      <vt:lpstr>Levels of Independence</vt:lpstr>
      <vt:lpstr>Reporting Failures</vt:lpstr>
      <vt:lpstr>PowerPoint Presentation</vt:lpstr>
      <vt:lpstr>Exercises (1)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Test Process</dc:title>
  <dc:creator>Asya Georgieva</dc:creator>
  <cp:lastModifiedBy>User</cp:lastModifiedBy>
  <cp:revision>38</cp:revision>
  <dcterms:created xsi:type="dcterms:W3CDTF">2013-01-31T12:44:34Z</dcterms:created>
  <dcterms:modified xsi:type="dcterms:W3CDTF">2014-05-10T15:38:56Z</dcterms:modified>
</cp:coreProperties>
</file>